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1" r:id="rId6"/>
    <p:sldId id="262" r:id="rId7"/>
    <p:sldId id="263" r:id="rId8"/>
    <p:sldId id="260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DC56B-2865-4A40-82E5-45EFD21457F7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376F-ECA4-45E4-A912-28F9894FF4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DC56B-2865-4A40-82E5-45EFD21457F7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376F-ECA4-45E4-A912-28F9894FF4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DC56B-2865-4A40-82E5-45EFD21457F7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376F-ECA4-45E4-A912-28F9894FF4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DC56B-2865-4A40-82E5-45EFD21457F7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376F-ECA4-45E4-A912-28F9894FF4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DC56B-2865-4A40-82E5-45EFD21457F7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376F-ECA4-45E4-A912-28F9894FF4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DC56B-2865-4A40-82E5-45EFD21457F7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376F-ECA4-45E4-A912-28F9894FF4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DC56B-2865-4A40-82E5-45EFD21457F7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376F-ECA4-45E4-A912-28F9894FF4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DC56B-2865-4A40-82E5-45EFD21457F7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376F-ECA4-45E4-A912-28F9894FF4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DC56B-2865-4A40-82E5-45EFD21457F7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376F-ECA4-45E4-A912-28F9894FF4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DC56B-2865-4A40-82E5-45EFD21457F7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376F-ECA4-45E4-A912-28F9894FF4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DC56B-2865-4A40-82E5-45EFD21457F7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376F-ECA4-45E4-A912-28F9894FF4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DC56B-2865-4A40-82E5-45EFD21457F7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9376F-ECA4-45E4-A912-28F9894FF4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Формирование самооценки младших школьников в условиях реализации ФГОС.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86380" y="4857760"/>
            <a:ext cx="3643338" cy="1428760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МОБУ «Академическая СОШ»</a:t>
            </a:r>
          </a:p>
          <a:p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Вышневолоцкий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район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Тверская область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у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читель: Сычева Т. В.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00174"/>
            <a:ext cx="8229600" cy="2714644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Спасибо за внимание!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Литература: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Виноградова Н. Ф. Контроль и оценка в начальной школе.//Начальная школа №15 2006</a:t>
            </a:r>
          </a:p>
          <a:p>
            <a:pPr>
              <a:buNone/>
            </a:pPr>
            <a:r>
              <a:rPr lang="ru-RU" dirty="0" smtClean="0"/>
              <a:t>Воронцова А. Б. Педагогическая технология контроля и оценки учебной деятельности. М., 2002</a:t>
            </a:r>
          </a:p>
          <a:p>
            <a:pPr>
              <a:buNone/>
            </a:pPr>
            <a:r>
              <a:rPr lang="ru-RU" dirty="0" smtClean="0"/>
              <a:t>Ларина А. Б. Формирование познавательной самооценки учащихся в начальной школе: методическое пособие- Калининград: КОИРО, 2011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Оценка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214554"/>
            <a:ext cx="2357454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с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редство обучения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3643314"/>
            <a:ext cx="2357454" cy="12001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р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егулятор образовательного процесса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3636" y="2214554"/>
            <a:ext cx="2357454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с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амостоятельный элемент содержания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29190" y="3714752"/>
            <a:ext cx="2357454" cy="121444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с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редство повышения эффективности преподавания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 flipV="1">
            <a:off x="2786050" y="1071546"/>
            <a:ext cx="1285884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786314" y="1071546"/>
            <a:ext cx="1285884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2464579" y="1750207"/>
            <a:ext cx="2500330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H="1">
            <a:off x="3714744" y="1857364"/>
            <a:ext cx="2571768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Самооценка – это оценка самого себя: своих качеств, возможностей, особенностей своей деятельности.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«Волшебные линеечки»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5857892"/>
            <a:ext cx="2357454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красота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5857892"/>
            <a:ext cx="2357454" cy="771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правильность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682298" y="4175430"/>
            <a:ext cx="3636000" cy="0"/>
          </a:xfrm>
          <a:prstGeom prst="line">
            <a:avLst/>
          </a:prstGeom>
          <a:ln w="698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3893339" y="4107661"/>
            <a:ext cx="3643338" cy="0"/>
          </a:xfrm>
          <a:prstGeom prst="line">
            <a:avLst/>
          </a:prstGeom>
          <a:ln w="698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214546" y="2285992"/>
            <a:ext cx="500066" cy="0"/>
          </a:xfrm>
          <a:prstGeom prst="line">
            <a:avLst/>
          </a:prstGeom>
          <a:ln w="698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214546" y="6000768"/>
            <a:ext cx="571504" cy="0"/>
          </a:xfrm>
          <a:prstGeom prst="line">
            <a:avLst/>
          </a:prstGeom>
          <a:ln w="698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357818" y="2285992"/>
            <a:ext cx="714380" cy="0"/>
          </a:xfrm>
          <a:prstGeom prst="line">
            <a:avLst/>
          </a:prstGeom>
          <a:ln w="698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429256" y="6000768"/>
            <a:ext cx="642942" cy="0"/>
          </a:xfrm>
          <a:prstGeom prst="line">
            <a:avLst/>
          </a:prstGeom>
          <a:ln w="698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071670" y="4143380"/>
            <a:ext cx="785818" cy="0"/>
          </a:xfrm>
          <a:prstGeom prst="line">
            <a:avLst/>
          </a:prstGeom>
          <a:ln w="698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357818" y="4214818"/>
            <a:ext cx="785818" cy="0"/>
          </a:xfrm>
          <a:prstGeom prst="line">
            <a:avLst/>
          </a:prstGeom>
          <a:ln w="698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214546" y="4786322"/>
            <a:ext cx="642942" cy="500066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2214546" y="4786322"/>
            <a:ext cx="571504" cy="428628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429256" y="2428868"/>
            <a:ext cx="571504" cy="428628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5429256" y="2428868"/>
            <a:ext cx="571504" cy="428628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«Светофор»</a:t>
            </a:r>
            <a:endParaRPr lang="ru-RU" b="1" dirty="0"/>
          </a:p>
        </p:txBody>
      </p:sp>
      <p:sp>
        <p:nvSpPr>
          <p:cNvPr id="3" name="Овал 2"/>
          <p:cNvSpPr/>
          <p:nvPr/>
        </p:nvSpPr>
        <p:spPr>
          <a:xfrm>
            <a:off x="3428992" y="2714620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285852" y="2714620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643570" y="2786058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«Говорящие рисунки»</a:t>
            </a:r>
            <a:endParaRPr lang="ru-RU" b="1" dirty="0"/>
          </a:p>
        </p:txBody>
      </p:sp>
      <p:sp>
        <p:nvSpPr>
          <p:cNvPr id="3" name="Овал 2"/>
          <p:cNvSpPr/>
          <p:nvPr/>
        </p:nvSpPr>
        <p:spPr>
          <a:xfrm>
            <a:off x="1785918" y="3214686"/>
            <a:ext cx="1500198" cy="142876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786182" y="3214686"/>
            <a:ext cx="1500198" cy="142876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929322" y="3143248"/>
            <a:ext cx="1500198" cy="142876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уга 6"/>
          <p:cNvSpPr/>
          <p:nvPr/>
        </p:nvSpPr>
        <p:spPr>
          <a:xfrm>
            <a:off x="2071670" y="4071942"/>
            <a:ext cx="914400" cy="914400"/>
          </a:xfrm>
          <a:prstGeom prst="arc">
            <a:avLst>
              <a:gd name="adj1" fmla="val 16200000"/>
              <a:gd name="adj2" fmla="val 1636357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286248" y="4286256"/>
            <a:ext cx="50006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Дуга 9"/>
          <p:cNvSpPr/>
          <p:nvPr/>
        </p:nvSpPr>
        <p:spPr>
          <a:xfrm>
            <a:off x="6286512" y="4071942"/>
            <a:ext cx="785818" cy="285752"/>
          </a:xfrm>
          <a:prstGeom prst="arc">
            <a:avLst>
              <a:gd name="adj1" fmla="val 10994077"/>
              <a:gd name="adj2" fmla="val 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>
            <a:off x="2214546" y="3929066"/>
            <a:ext cx="571504" cy="500066"/>
          </a:xfrm>
          <a:prstGeom prst="arc">
            <a:avLst>
              <a:gd name="adj1" fmla="val 21457939"/>
              <a:gd name="adj2" fmla="val 11059746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357950" y="3571876"/>
            <a:ext cx="200020" cy="2857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715140" y="3571876"/>
            <a:ext cx="200020" cy="2857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214810" y="3643314"/>
            <a:ext cx="204790" cy="2857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643438" y="3643314"/>
            <a:ext cx="200020" cy="2857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143108" y="3643314"/>
            <a:ext cx="204790" cy="2857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643174" y="3643314"/>
            <a:ext cx="204790" cy="2857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«Лесенка успеха»</a:t>
            </a:r>
            <a:endParaRPr lang="ru-RU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571604" y="5715016"/>
            <a:ext cx="1357322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2536017" y="5250669"/>
            <a:ext cx="785818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928926" y="4786322"/>
            <a:ext cx="785818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3286116" y="4286256"/>
            <a:ext cx="857256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786182" y="3786190"/>
            <a:ext cx="71438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4179091" y="3321843"/>
            <a:ext cx="785818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643438" y="2857496"/>
            <a:ext cx="928694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1866880" y="5938854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1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00628" y="3071810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428992" y="4857760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071934" y="4000504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«Карточка сомнений»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3786190"/>
            <a:ext cx="1714512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-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5214950"/>
            <a:ext cx="142876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1928802"/>
            <a:ext cx="3429024" cy="1071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ВСЁ  ЗНАЮ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57620" y="3571876"/>
            <a:ext cx="3786214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НЕ  ЗНАЮ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2000240"/>
            <a:ext cx="2128846" cy="857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+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43372" y="5357826"/>
            <a:ext cx="3643338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СОМНЕВАЮСЬ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Результаты: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о</a:t>
            </a:r>
            <a:r>
              <a:rPr lang="ru-RU" dirty="0" smtClean="0"/>
              <a:t>сознанное восприятие учащимися учебного материала, понимание границ своих знаний;</a:t>
            </a:r>
          </a:p>
          <a:p>
            <a:r>
              <a:rPr lang="ru-RU" dirty="0"/>
              <a:t>п</a:t>
            </a:r>
            <a:r>
              <a:rPr lang="ru-RU" dirty="0" smtClean="0"/>
              <a:t>овышения уровня ответственности за учебную деятельность;</a:t>
            </a:r>
          </a:p>
          <a:p>
            <a:r>
              <a:rPr lang="ru-RU" dirty="0" smtClean="0"/>
              <a:t>формирование способности в оценивании своего положения в системе социальных отношений; проявляют уверенность для самореализации и самоутверждения.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186</Words>
  <Application>Microsoft Office PowerPoint</Application>
  <PresentationFormat>Экран (4:3)</PresentationFormat>
  <Paragraphs>37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Формирование самооценки младших школьников в условиях реализации ФГОС.</vt:lpstr>
      <vt:lpstr>Оценка</vt:lpstr>
      <vt:lpstr>Слайд 3</vt:lpstr>
      <vt:lpstr>«Волшебные линеечки»</vt:lpstr>
      <vt:lpstr>«Светофор»</vt:lpstr>
      <vt:lpstr>«Говорящие рисунки»</vt:lpstr>
      <vt:lpstr>«Лесенка успеха»</vt:lpstr>
      <vt:lpstr>«Карточка сомнений»</vt:lpstr>
      <vt:lpstr>Результаты:</vt:lpstr>
      <vt:lpstr>Спасибо за внимание!</vt:lpstr>
      <vt:lpstr>Литература: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самооценки младших школьников в условиях реализации ФГОС.</dc:title>
  <dc:creator>UserXP</dc:creator>
  <cp:lastModifiedBy>UserXP</cp:lastModifiedBy>
  <cp:revision>23</cp:revision>
  <dcterms:created xsi:type="dcterms:W3CDTF">2015-01-27T13:35:32Z</dcterms:created>
  <dcterms:modified xsi:type="dcterms:W3CDTF">2015-03-24T14:56:23Z</dcterms:modified>
</cp:coreProperties>
</file>